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288" r:id="rId3"/>
    <p:sldId id="258" r:id="rId4"/>
    <p:sldId id="277" r:id="rId5"/>
    <p:sldId id="275" r:id="rId6"/>
    <p:sldId id="278" r:id="rId7"/>
    <p:sldId id="279" r:id="rId8"/>
    <p:sldId id="280" r:id="rId9"/>
    <p:sldId id="282" r:id="rId10"/>
    <p:sldId id="289" r:id="rId11"/>
    <p:sldId id="283" r:id="rId12"/>
    <p:sldId id="284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88"/>
            <p14:sldId id="258"/>
            <p14:sldId id="277"/>
            <p14:sldId id="275"/>
            <p14:sldId id="278"/>
            <p14:sldId id="279"/>
            <p14:sldId id="280"/>
            <p14:sldId id="282"/>
            <p14:sldId id="289"/>
            <p14:sldId id="283"/>
            <p14:sldId id="284"/>
            <p14:sldId id="285"/>
            <p14:sldId id="286"/>
            <p14:sldId id="287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27.01.2019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848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40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6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58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73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880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65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27.01.2019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27.01.2019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27.01.2019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courses.lumenlearning.com/boundless-business/chapter/the-functions-and-goals-of-h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nybates.ca/2012/02/12/developing-key-competencies-for-online-teachers/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athix.org/linux/archives/9907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davidtouvet.com/blog/archives/tag/competences/" TargetMode="Externa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218124/thermometer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pictures.net/view-image.php?image=187793&amp;picture=printable-blank-monthly-calendar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nice-to-meet-you-introduction-meet-1185863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achingwithtlc.com/2016/01/top-homeschool-author-quotes.htm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-street.eu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urca.com/three-tasks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3663"/>
          </a:xfrm>
        </p:spPr>
        <p:txBody>
          <a:bodyPr>
            <a:normAutofit fontScale="90000"/>
          </a:bodyPr>
          <a:lstStyle/>
          <a:p>
            <a:r>
              <a:rPr lang="pl-PL" dirty="0"/>
              <a:t>Doskonalenie trenerów wspomagania szkół </a:t>
            </a:r>
            <a:br>
              <a:rPr lang="pl-PL" dirty="0"/>
            </a:br>
            <a:r>
              <a:rPr lang="pl-PL" dirty="0"/>
              <a:t>w kształtowaniu kompetencji kluczowych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44290"/>
            <a:ext cx="9144000" cy="913509"/>
          </a:xfrm>
        </p:spPr>
        <p:txBody>
          <a:bodyPr/>
          <a:lstStyle/>
          <a:p>
            <a:r>
              <a:rPr lang="pl-PL" dirty="0"/>
              <a:t>Uczenie się przez eksperymentowanie, doświadczanie i metody aktywizujące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4" y="1376516"/>
            <a:ext cx="41098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Środowiska edukacyjne sprzyjające uczeniu się̨.</a:t>
            </a:r>
            <a:endParaRPr lang="pl-PL" sz="5400" b="1" dirty="0">
              <a:solidFill>
                <a:srgbClr val="FF0000"/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E9FFA860-8A22-417F-928F-7A4962316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0" y="1280565"/>
            <a:ext cx="3098148" cy="4381862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E2B8355-2A1E-4C27-B78A-4707E36A2828}"/>
              </a:ext>
            </a:extLst>
          </p:cNvPr>
          <p:cNvSpPr txBox="1"/>
          <p:nvPr/>
        </p:nvSpPr>
        <p:spPr>
          <a:xfrm>
            <a:off x="8538823" y="4571974"/>
            <a:ext cx="296580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https://www.google.com/url?sa=i&amp;source=images&amp;cd=&amp;cad=rja&amp;uact=8&amp;ved=2ahUKEwivuJL95o7gAhXBIlAKHQLiCt0QjRx6BAgBEAU&amp;url=https%3A%2F%2Fwww.ore.edu.pl%2F2018%2F02%2Fmaterialy-dla-nauczycieli-szkol-cwiczen-jezyki-obce%2F&amp;psig=AOvVaw2wPT-W3R8A69kwOhRoqZZp&amp;ust=1548707271981675</a:t>
            </a:r>
          </a:p>
        </p:txBody>
      </p:sp>
    </p:spTree>
    <p:extLst>
      <p:ext uri="{BB962C8B-B14F-4D97-AF65-F5344CB8AC3E}">
        <p14:creationId xmlns:p14="http://schemas.microsoft.com/office/powerpoint/2010/main" val="1448602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193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FF0000"/>
                </a:solidFill>
              </a:rPr>
              <a:t>Proces uczenia się </a:t>
            </a:r>
          </a:p>
          <a:p>
            <a:pPr algn="ctr"/>
            <a:r>
              <a:rPr lang="pl-PL" sz="4800" b="1" dirty="0">
                <a:solidFill>
                  <a:srgbClr val="FF0000"/>
                </a:solidFill>
              </a:rPr>
              <a:t>a kompetencje kluczowe.</a:t>
            </a:r>
          </a:p>
        </p:txBody>
      </p:sp>
      <p:pic>
        <p:nvPicPr>
          <p:cNvPr id="12" name="Obraz 11" descr="Obraz zawierający wewnątrz, siedzi&#10;&#10;Opis wygenerowany automatycznie">
            <a:extLst>
              <a:ext uri="{FF2B5EF4-FFF2-40B4-BE49-F238E27FC236}">
                <a16:creationId xmlns:a16="http://schemas.microsoft.com/office/drawing/2014/main" id="{7C55082C-4177-4625-BAF7-DCE9D7ABE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99310" y="3118015"/>
            <a:ext cx="4140200" cy="26035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F573F3E-1F08-4BDA-AC1F-67934F5B42B6}"/>
              </a:ext>
            </a:extLst>
          </p:cNvPr>
          <p:cNvSpPr txBox="1"/>
          <p:nvPr/>
        </p:nvSpPr>
        <p:spPr>
          <a:xfrm>
            <a:off x="2394790" y="6003726"/>
            <a:ext cx="635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7" tooltip="https://courses.lumenlearning.com/boundless-business/chapter/the-functions-and-goals-of-hr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8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51915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8615" y="1176331"/>
            <a:ext cx="91931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Rozwój dziecka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w środkowym wieku szkolnym</a:t>
            </a:r>
            <a:r>
              <a:rPr lang="pl-PL" sz="48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8F92FC-2C7B-4313-B509-2C3DDD942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945" y="2617441"/>
            <a:ext cx="4762500" cy="28575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E1349A0-47FA-41B4-ACA7-06946A065F04}"/>
              </a:ext>
            </a:extLst>
          </p:cNvPr>
          <p:cNvSpPr txBox="1"/>
          <p:nvPr/>
        </p:nvSpPr>
        <p:spPr>
          <a:xfrm>
            <a:off x="8485370" y="4283569"/>
            <a:ext cx="24819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Źródło: https://www.google.com/url?sa=i&amp;source=images&amp;cd=&amp;cad=rja&amp;uact=8&amp;ved=2ahUKEwjAmZ_07I7gAhVjhaYKHT9yB2gQjRx6BAgBEAU&amp;url=https%3A%2F%2Fedustore.eu%2F8-rozwoj-osobisty&amp;psig=AOvVaw313eCDTcwJVNH-KTZMHWZs&amp;ust=1548708838963656</a:t>
            </a:r>
          </a:p>
        </p:txBody>
      </p:sp>
    </p:spTree>
    <p:extLst>
      <p:ext uri="{BB962C8B-B14F-4D97-AF65-F5344CB8AC3E}">
        <p14:creationId xmlns:p14="http://schemas.microsoft.com/office/powerpoint/2010/main" val="253233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399285" y="1661523"/>
            <a:ext cx="4469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Profil kompetencyjny ucznia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i nauczyciela</a:t>
            </a:r>
            <a:r>
              <a:rPr lang="pl-PL" sz="4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4AEE6DE-252F-4C29-BF0F-94B749E72C40}"/>
              </a:ext>
            </a:extLst>
          </p:cNvPr>
          <p:cNvSpPr txBox="1"/>
          <p:nvPr/>
        </p:nvSpPr>
        <p:spPr>
          <a:xfrm>
            <a:off x="3374954" y="6636093"/>
            <a:ext cx="4070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://www.davidtouvet.com/blog/archives/tag/competences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nc-sa/3.0/"/>
              </a:rPr>
              <a:t>CC BY-SA-NC</a:t>
            </a:r>
            <a:endParaRPr lang="pl-PL" sz="900"/>
          </a:p>
        </p:txBody>
      </p:sp>
      <p:pic>
        <p:nvPicPr>
          <p:cNvPr id="13" name="Obraz 12" descr="Obraz zawierający obiekt&#10;&#10;Opis wygenerowany automatycznie">
            <a:extLst>
              <a:ext uri="{FF2B5EF4-FFF2-40B4-BE49-F238E27FC236}">
                <a16:creationId xmlns:a16="http://schemas.microsoft.com/office/drawing/2014/main" id="{F908DD63-0679-4E10-B24C-E1816D9342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017576" y="1877044"/>
            <a:ext cx="2934422" cy="2934422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3F03CD5-AABB-46D3-A526-EBB95AA99941}"/>
              </a:ext>
            </a:extLst>
          </p:cNvPr>
          <p:cNvSpPr txBox="1"/>
          <p:nvPr/>
        </p:nvSpPr>
        <p:spPr>
          <a:xfrm>
            <a:off x="4375854" y="5935193"/>
            <a:ext cx="29344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8" tooltip="https://mathix.org/linux/archives/9907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nc-sa/3.0/"/>
              </a:rPr>
              <a:t>CC BY-SA-NC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2639533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3987" y="1121849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8615" y="1176331"/>
            <a:ext cx="91069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Jakie wskaźniki informują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o potrzebie rozwoju szkoły w zakresie kompetencji uczenia się?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B22C5F9-7233-4327-9223-091F983F3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949" y="3672460"/>
            <a:ext cx="7200900" cy="214312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3044CD4-2264-479B-808A-3173DE0AA7DB}"/>
              </a:ext>
            </a:extLst>
          </p:cNvPr>
          <p:cNvSpPr txBox="1"/>
          <p:nvPr/>
        </p:nvSpPr>
        <p:spPr>
          <a:xfrm>
            <a:off x="9668827" y="3727288"/>
            <a:ext cx="185642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Źródło: https://www.google.com/url?sa=i&amp;source=images&amp;cd=&amp;cad=rja&amp;uact=8&amp;ved=2ahUKEwirk86a8I7gAhWMiaYKHZogCisQjRx6BAgBEAU&amp;url=http%3A%2F%2Fcenytransferowe.org%2Fniezbednik%2Fwskazniki%2F&amp;psig=AOvVaw2kr8RqwQKgN3IPfASpwTbT&amp;ust=1548709916600408</a:t>
            </a:r>
          </a:p>
        </p:txBody>
      </p:sp>
    </p:spTree>
    <p:extLst>
      <p:ext uri="{BB962C8B-B14F-4D97-AF65-F5344CB8AC3E}">
        <p14:creationId xmlns:p14="http://schemas.microsoft.com/office/powerpoint/2010/main" val="322285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622873" y="1591829"/>
            <a:ext cx="44696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>
                <a:solidFill>
                  <a:srgbClr val="FF0000"/>
                </a:solidFill>
              </a:rPr>
              <a:t>Jak się czujecie?</a:t>
            </a:r>
            <a:endParaRPr lang="pl-PL" sz="19900" b="1" dirty="0">
              <a:solidFill>
                <a:srgbClr val="FF0000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C359AD5-BE70-4630-B123-4CF01E5F29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34292" y="1591829"/>
            <a:ext cx="1190707" cy="338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3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Zjazd I - Dzień II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2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4F5EBFA-B76A-43BD-8D25-59BA424414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70078" y="2064772"/>
            <a:ext cx="2918072" cy="35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Dzień dobry!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Serdecznie witamy!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2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974C7A5-E1D9-44F8-8D3B-397682ECB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75776" y="2751235"/>
            <a:ext cx="3440448" cy="24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dirty="0">
                <a:solidFill>
                  <a:srgbClr val="FF0000"/>
                </a:solidFill>
              </a:rPr>
              <a:t>Według Parlamentu Europejskiego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5400" b="1" dirty="0">
                <a:solidFill>
                  <a:srgbClr val="FF0000"/>
                </a:solidFill>
              </a:rPr>
              <a:t>kompetencja kluczowa to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5400" b="1" dirty="0">
                <a:solidFill>
                  <a:srgbClr val="FF0000"/>
                </a:solidFill>
              </a:rPr>
              <a:t>„połączenie wiedzy, umiejętności i postaw odpowiednich do sytuacji”.</a:t>
            </a:r>
            <a:endParaRPr lang="pl-PL" sz="60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5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193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</a:rPr>
              <a:t>Kompetencje kluczowe: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18C08B6-CEC1-4A32-8D91-F1A096B8F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641" y="1995687"/>
            <a:ext cx="4961102" cy="372082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9026FB5-17AA-45F5-933F-DD30D53D4DB3}"/>
              </a:ext>
            </a:extLst>
          </p:cNvPr>
          <p:cNvSpPr txBox="1"/>
          <p:nvPr/>
        </p:nvSpPr>
        <p:spPr>
          <a:xfrm>
            <a:off x="8857998" y="3856100"/>
            <a:ext cx="241662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https://www.google.com/url?sa=i&amp;source=images&amp;cd=&amp;cad=rja&amp;uact=8&amp;ved=2ahUKEwiS3r7Fz47gAhWEiqYKHW4CAz4QjRx6BAgBEAU&amp;url=https%3A%2F%2Fslideplayer.pl%2Fslide%2F837053%2F&amp;psig=AOvVaw17RhkgLC5-WM5XjiUHee2x&amp;ust=1548701089031945</a:t>
            </a:r>
          </a:p>
        </p:txBody>
      </p:sp>
    </p:spTree>
    <p:extLst>
      <p:ext uri="{BB962C8B-B14F-4D97-AF65-F5344CB8AC3E}">
        <p14:creationId xmlns:p14="http://schemas.microsoft.com/office/powerpoint/2010/main" val="109512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5050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Kompetencje kluczowe w zapisach podstawy programowej oraz wymaganiach państwa wobec szkół </a:t>
            </a:r>
          </a:p>
          <a:p>
            <a:r>
              <a:rPr lang="pl-PL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 placówek.</a:t>
            </a:r>
            <a:endParaRPr lang="pl-PL" sz="4000" b="1" dirty="0">
              <a:solidFill>
                <a:srgbClr val="FF0000"/>
              </a:solidFill>
            </a:endParaRPr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990CCC7A-1694-4864-B407-F806C8B1E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14276" y="1114096"/>
            <a:ext cx="4405507" cy="461560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C362A17-DF49-4059-8D1D-38A4D6443763}"/>
              </a:ext>
            </a:extLst>
          </p:cNvPr>
          <p:cNvSpPr txBox="1"/>
          <p:nvPr/>
        </p:nvSpPr>
        <p:spPr>
          <a:xfrm>
            <a:off x="6814276" y="5806036"/>
            <a:ext cx="44055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6" tooltip="http://www.teachingwithtlc.com/2016/01/top-homeschool-author-quotes.html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7" tooltip="https://creativecommons.org/licenses/by-nc-nd/3.0/"/>
              </a:rPr>
              <a:t>CC BY-NC-ND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29835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193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err="1">
                <a:solidFill>
                  <a:srgbClr val="FF0000"/>
                </a:solidFill>
              </a:rPr>
              <a:t>Ponadprzedmiotowy</a:t>
            </a:r>
            <a:r>
              <a:rPr lang="pl-PL" sz="4800" b="1" dirty="0">
                <a:solidFill>
                  <a:srgbClr val="FF0000"/>
                </a:solidFill>
              </a:rPr>
              <a:t> charakter kompetencji kluczowych.</a:t>
            </a:r>
          </a:p>
        </p:txBody>
      </p:sp>
      <p:pic>
        <p:nvPicPr>
          <p:cNvPr id="8" name="Obraz 7" descr="Obraz zawierający transport&#10;&#10;Opis wygenerowany automatycznie">
            <a:extLst>
              <a:ext uri="{FF2B5EF4-FFF2-40B4-BE49-F238E27FC236}">
                <a16:creationId xmlns:a16="http://schemas.microsoft.com/office/drawing/2014/main" id="{D2F323F6-3703-48A4-BD4B-90D9A04B0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90850" y="3217897"/>
            <a:ext cx="6210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4" y="1376516"/>
            <a:ext cx="4109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>
                <a:solidFill>
                  <a:srgbClr val="FF0000"/>
                </a:solidFill>
              </a:rPr>
              <a:t>Uczenie się.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F3BE2A8-2581-4C28-A674-232BD6CA4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390" y="1433723"/>
            <a:ext cx="5563509" cy="41726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2154265-C0EE-4FE4-A9E3-C73FBC8CC466}"/>
              </a:ext>
            </a:extLst>
          </p:cNvPr>
          <p:cNvSpPr txBox="1"/>
          <p:nvPr/>
        </p:nvSpPr>
        <p:spPr>
          <a:xfrm>
            <a:off x="3111924" y="3792331"/>
            <a:ext cx="23233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err="1"/>
              <a:t>Źrodło</a:t>
            </a:r>
            <a:r>
              <a:rPr lang="pl-PL" sz="1100" dirty="0"/>
              <a:t>: https://www.google.com/url?sa=i&amp;source=images&amp;cd=&amp;cad=rja&amp;uact=8&amp;ved=2ahUKEwj-9qTF3Y7gAhUCiCwKHfEwATYQjRx6BAgBEAU&amp;url=https%3A%2F%2Fwww.slideshare.net%2Fmalbor25%2Fuczenie-sie&amp;psig=AOvVaw3LgQ1OsLrebfz5Lk8ObD-T&amp;ust=1548704868309105</a:t>
            </a:r>
          </a:p>
        </p:txBody>
      </p:sp>
    </p:spTree>
    <p:extLst>
      <p:ext uri="{BB962C8B-B14F-4D97-AF65-F5344CB8AC3E}">
        <p14:creationId xmlns:p14="http://schemas.microsoft.com/office/powerpoint/2010/main" val="339822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4" y="1376516"/>
            <a:ext cx="41098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</a:rPr>
              <a:t>Czynniki wpływające na proces uczenia się.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675A3C2-0B68-43C5-9D07-C5358A7E0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52691" y="1150477"/>
            <a:ext cx="3715309" cy="45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78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458</Words>
  <Application>Microsoft Office PowerPoint</Application>
  <PresentationFormat>Panoramiczny</PresentationFormat>
  <Paragraphs>52</Paragraphs>
  <Slides>15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Doskonalenie trenerów wspomagania szkół  w kształtowaniu kompetencji kluczowych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Grażyna Bartczak-Bednarska</cp:lastModifiedBy>
  <cp:revision>110</cp:revision>
  <dcterms:created xsi:type="dcterms:W3CDTF">2018-12-02T13:14:09Z</dcterms:created>
  <dcterms:modified xsi:type="dcterms:W3CDTF">2019-01-27T21:25:03Z</dcterms:modified>
</cp:coreProperties>
</file>